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65" r:id="rId2"/>
    <p:sldId id="263" r:id="rId3"/>
    <p:sldId id="267" r:id="rId4"/>
    <p:sldId id="268" r:id="rId5"/>
    <p:sldId id="269" r:id="rId6"/>
    <p:sldId id="270" r:id="rId7"/>
    <p:sldId id="273" r:id="rId8"/>
    <p:sldId id="274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1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2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12F0C-7B98-4F01-82F1-32A60396ABC5}" type="datetimeFigureOut">
              <a:rPr lang="fr-FR" smtClean="0"/>
              <a:t>31/03/2026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F603E-0F3F-404F-B74B-679B90BCB1AC}" type="slidenum">
              <a:rPr lang="fr-FR" smtClean="0"/>
              <a:t>‹N°›</a:t>
            </a:fld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1140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12F0C-7B98-4F01-82F1-32A60396ABC5}" type="datetimeFigureOut">
              <a:rPr lang="fr-FR" smtClean="0"/>
              <a:t>31/03/2026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F603E-0F3F-404F-B74B-679B90BCB1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0920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12F0C-7B98-4F01-82F1-32A60396ABC5}" type="datetimeFigureOut">
              <a:rPr lang="fr-FR" smtClean="0"/>
              <a:t>31/03/2026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F603E-0F3F-404F-B74B-679B90BCB1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4234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12F0C-7B98-4F01-82F1-32A60396ABC5}" type="datetimeFigureOut">
              <a:rPr lang="fr-FR" smtClean="0"/>
              <a:t>31/03/2026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F603E-0F3F-404F-B74B-679B90BCB1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4197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12F0C-7B98-4F01-82F1-32A60396ABC5}" type="datetimeFigureOut">
              <a:rPr lang="fr-FR" smtClean="0"/>
              <a:t>31/03/2026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F603E-0F3F-404F-B74B-679B90BCB1AC}" type="slidenum">
              <a:rPr lang="fr-FR" smtClean="0"/>
              <a:t>‹N°›</a:t>
            </a:fld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2956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12F0C-7B98-4F01-82F1-32A60396ABC5}" type="datetimeFigureOut">
              <a:rPr lang="fr-FR" smtClean="0"/>
              <a:t>31/03/2026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F603E-0F3F-404F-B74B-679B90BCB1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7251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12F0C-7B98-4F01-82F1-32A60396ABC5}" type="datetimeFigureOut">
              <a:rPr lang="fr-FR" smtClean="0"/>
              <a:t>31/03/2026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F603E-0F3F-404F-B74B-679B90BCB1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1058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12F0C-7B98-4F01-82F1-32A60396ABC5}" type="datetimeFigureOut">
              <a:rPr lang="fr-FR" smtClean="0"/>
              <a:t>31/03/2026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F603E-0F3F-404F-B74B-679B90BCB1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2740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12F0C-7B98-4F01-82F1-32A60396ABC5}" type="datetimeFigureOut">
              <a:rPr lang="fr-FR" smtClean="0"/>
              <a:t>31/03/2026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F603E-0F3F-404F-B74B-679B90BCB1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1673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3112F0C-7B98-4F01-82F1-32A60396ABC5}" type="datetimeFigureOut">
              <a:rPr lang="fr-FR" smtClean="0"/>
              <a:t>31/03/2026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A1F603E-0F3F-404F-B74B-679B90BCB1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4775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12F0C-7B98-4F01-82F1-32A60396ABC5}" type="datetimeFigureOut">
              <a:rPr lang="fr-FR" smtClean="0"/>
              <a:t>31/03/2026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F603E-0F3F-404F-B74B-679B90BCB1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4827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3112F0C-7B98-4F01-82F1-32A60396ABC5}" type="datetimeFigureOut">
              <a:rPr lang="fr-FR" smtClean="0"/>
              <a:t>31/03/2026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A1F603E-0F3F-404F-B74B-679B90BCB1AC}" type="slidenum">
              <a:rPr lang="fr-FR" smtClean="0"/>
              <a:t>‹N°›</a:t>
            </a:fld>
            <a:endParaRPr lang="fr-F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4389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727082-8808-1951-9726-581B4DF09E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057DD8-C2F8-8E1D-562C-821B2B6AB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682" y="249605"/>
            <a:ext cx="9153144" cy="1450757"/>
          </a:xfrm>
        </p:spPr>
        <p:txBody>
          <a:bodyPr>
            <a:normAutofit fontScale="90000"/>
          </a:bodyPr>
          <a:lstStyle/>
          <a:p>
            <a:r>
              <a:rPr lang="fr-FR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Création d’un service </a:t>
            </a:r>
            <a:br>
              <a:rPr lang="fr-FR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</a:br>
            <a:r>
              <a:rPr lang="fr-FR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Petit bricolage / Petit Jardinage</a:t>
            </a:r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9D5A06BF-D42B-58D5-2C40-2A0413E658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54845" y="2779719"/>
            <a:ext cx="2688569" cy="277392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53D8ED7D-51D6-6F8E-AEBB-C8B3F4CFBA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682" y="2130439"/>
            <a:ext cx="4066384" cy="4072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300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7CD051-AC5C-DCAC-FEED-A90E11D3F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fr-FR" sz="3600" b="1" i="0" u="none" strike="noStrike" kern="1200" cap="none" spc="-5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Contexte du projet</a:t>
            </a:r>
            <a:endParaRPr lang="fr-FR" sz="3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8EB641B-ABEB-9A96-0027-0E8FE71FB2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7008" y="1990187"/>
            <a:ext cx="9948672" cy="4023360"/>
          </a:xfrm>
        </p:spPr>
        <p:txBody>
          <a:bodyPr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lang="fr-FR" sz="2800" b="1" spc="200" dirty="0">
                <a:solidFill>
                  <a:srgbClr val="63705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Les intervenantes à domicile du CIAS sont sollicitées par les bénéficiaires pour une aide au petit bricolage et à l’entretien des espaces verts. 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lang="fr-FR" sz="2800" b="1" spc="200" dirty="0">
                <a:solidFill>
                  <a:srgbClr val="63705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Une enquête a ainsi été réalisée pour préciser les besoins des bénéficiaires. 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454EBFCC-690F-85A2-5A43-43034DC22A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4927" y="4001867"/>
            <a:ext cx="2070753" cy="2136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113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D99848-392B-0792-CC7C-7A923A9B43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E213B54-D99F-8020-ADA7-C92575203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fr-FR" sz="3600" b="1" i="0" u="none" strike="noStrike" kern="1200" cap="none" spc="-5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Objectifs du projet</a:t>
            </a:r>
            <a:endParaRPr lang="fr-FR" sz="3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0ED8F1B-4BB5-D41D-2B31-093EEF8A4F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7008" y="1892715"/>
            <a:ext cx="9948672" cy="4023360"/>
          </a:xfrm>
        </p:spPr>
        <p:txBody>
          <a:bodyPr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lang="fr-FR" sz="2800" b="1" spc="200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L’objectif</a:t>
            </a:r>
            <a:r>
              <a:rPr lang="fr-FR" sz="2800" b="1" spc="200" dirty="0">
                <a:solidFill>
                  <a:srgbClr val="63705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est de tendre vers un accompagnement global des personnes âgées et/ou en situation de handicap à leur domicile.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lang="fr-FR" sz="2800" b="1" spc="200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Les objectifs spécifiques :</a:t>
            </a:r>
          </a:p>
          <a:p>
            <a:pPr marR="0" lvl="0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E48312"/>
              </a:buClr>
              <a:buSzPct val="100000"/>
              <a:buFontTx/>
              <a:buChar char="-"/>
              <a:tabLst/>
              <a:defRPr/>
            </a:pPr>
            <a:r>
              <a:rPr lang="fr-FR" sz="2800" b="1" spc="200" dirty="0">
                <a:solidFill>
                  <a:srgbClr val="63705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Répondre aux demandes d’intervention 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Clr>
                <a:srgbClr val="E48312"/>
              </a:buClr>
              <a:buSzPct val="100000"/>
              <a:buNone/>
              <a:tabLst/>
              <a:defRPr/>
            </a:pPr>
            <a:r>
              <a:rPr lang="fr-FR" sz="2800" b="1" spc="200" dirty="0">
                <a:solidFill>
                  <a:srgbClr val="63705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technique des bénéficiaires</a:t>
            </a:r>
          </a:p>
          <a:p>
            <a:pPr marR="0" lvl="0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E48312"/>
              </a:buClr>
              <a:buSzPct val="100000"/>
              <a:buFontTx/>
              <a:buChar char="-"/>
              <a:tabLst/>
              <a:defRPr/>
            </a:pPr>
            <a:r>
              <a:rPr lang="fr-FR" sz="2800" b="1" spc="200" dirty="0">
                <a:solidFill>
                  <a:srgbClr val="63705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Permettre aux intervenantes à domicile 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Clr>
                <a:srgbClr val="E48312"/>
              </a:buClr>
              <a:buSzPct val="100000"/>
              <a:buNone/>
              <a:tabLst/>
              <a:defRPr/>
            </a:pPr>
            <a:r>
              <a:rPr lang="fr-FR" sz="2800" b="1" spc="200" dirty="0">
                <a:solidFill>
                  <a:srgbClr val="63705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 se concentrer sur leurs missions 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endParaRPr lang="fr-FR" sz="2400" b="1" spc="200" dirty="0">
              <a:solidFill>
                <a:srgbClr val="63705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endParaRPr lang="fr-FR" sz="2400" b="1" spc="200" dirty="0">
              <a:solidFill>
                <a:srgbClr val="63705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554960E-FE83-FDE7-EBDA-62728DCF60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2172" y="3931549"/>
            <a:ext cx="2072820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010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3C9609-9B69-BC47-F0ED-DCA1A26C82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215481-8E75-507E-0ECD-5C206D612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b="1" dirty="0">
                <a:solidFill>
                  <a:srgbClr val="000000">
                    <a:lumMod val="85000"/>
                    <a:lumOff val="1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Territoire</a:t>
            </a:r>
            <a:r>
              <a:rPr kumimoji="0" lang="fr-FR" sz="3600" b="1" i="0" u="none" strike="noStrike" kern="1200" cap="none" spc="-5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du projet</a:t>
            </a:r>
            <a:endParaRPr lang="fr-FR" sz="3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BEA9837-8025-9C52-7852-42FA517141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9336" y="1965785"/>
            <a:ext cx="5635984" cy="423179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85458442-7224-BD37-DF61-82A06F1AA0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8398" y="3959341"/>
            <a:ext cx="2072820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316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9A362A-98CE-6DB4-A8C8-36FAC74C46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4AD236D-F363-F8E2-4903-4679C83D0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fr-FR" sz="3600" b="1" i="0" u="none" strike="noStrike" kern="1200" cap="none" spc="-5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Mise en œuvre du projet</a:t>
            </a:r>
            <a:endParaRPr lang="fr-FR" sz="3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7B8AE3D-B331-2524-98DF-1CEA65733A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7008" y="1845734"/>
            <a:ext cx="9948672" cy="4023360"/>
          </a:xfrm>
        </p:spPr>
        <p:txBody>
          <a:bodyPr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lang="fr-FR" sz="2400" b="1" spc="200" dirty="0">
                <a:solidFill>
                  <a:srgbClr val="63705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 projet de création du service a été approuvé par le conseil d’administration du CIAS suivant les modalités :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lang="fr-FR" sz="2400" b="1" spc="200" dirty="0">
                <a:solidFill>
                  <a:srgbClr val="63705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« Les prestations doivent être élémentaires et occasionnelles, n’appelant pas de savoir-faire professionnel particulier, pouvant être réalisées en deux heures maximum. »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lang="fr-FR" sz="2400" b="1" spc="200" dirty="0">
                <a:solidFill>
                  <a:srgbClr val="63705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 tarif horaire du service est fixé par délibération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lang="fr-FR" sz="2400" b="1" spc="200" dirty="0">
                <a:solidFill>
                  <a:srgbClr val="63705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du </a:t>
            </a:r>
            <a:r>
              <a:rPr lang="fr-FR" sz="2400" b="1" spc="200">
                <a:solidFill>
                  <a:srgbClr val="63705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conseil d’administration (28 € au 1er avril 2026).</a:t>
            </a:r>
            <a:endParaRPr lang="fr-FR" sz="2400" b="1" spc="200" dirty="0">
              <a:solidFill>
                <a:srgbClr val="63705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endParaRPr lang="fr-FR" sz="2400" b="1" spc="200" dirty="0">
              <a:solidFill>
                <a:srgbClr val="63705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endParaRPr lang="fr-FR" sz="2400" b="1" spc="200" dirty="0">
              <a:solidFill>
                <a:srgbClr val="63705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34BAA8D-380F-4E7B-55A8-FFA318EDDE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1822" y="3959259"/>
            <a:ext cx="2072820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8571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11DF1D-706B-4D31-05B2-060B692C0F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D6F608-1106-7A4C-4088-6DB7A2F5D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fr-FR" sz="3600" b="1" i="0" u="none" strike="noStrike" kern="1200" cap="none" spc="-5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Mise en œuvre du projet</a:t>
            </a:r>
            <a:endParaRPr lang="fr-FR" sz="3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0B19494-7ECA-0EA6-C939-FB05C2A7E3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7008" y="1845734"/>
            <a:ext cx="9948672" cy="4023360"/>
          </a:xfrm>
        </p:spPr>
        <p:txBody>
          <a:bodyPr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lang="fr-FR" sz="2400" b="1" spc="200" dirty="0">
                <a:solidFill>
                  <a:srgbClr val="63705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Moyens matériels affectés au service :</a:t>
            </a:r>
          </a:p>
          <a:p>
            <a:pPr algn="just">
              <a:buClr>
                <a:srgbClr val="E48312"/>
              </a:buClr>
              <a:buFontTx/>
              <a:buChar char="-"/>
              <a:defRPr/>
            </a:pPr>
            <a:r>
              <a:rPr lang="fr-FR" sz="2400" b="1" spc="200" dirty="0">
                <a:solidFill>
                  <a:srgbClr val="63705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 véhicule utilitaire d’occasion acheté auprès du Département et remis en état, le véhicule permet le transport du matériel</a:t>
            </a:r>
          </a:p>
          <a:p>
            <a:pPr algn="just">
              <a:buClr>
                <a:srgbClr val="E48312"/>
              </a:buClr>
              <a:buFontTx/>
              <a:buChar char="-"/>
              <a:defRPr/>
            </a:pPr>
            <a:r>
              <a:rPr lang="fr-FR" sz="2400" b="1" spc="200" dirty="0">
                <a:solidFill>
                  <a:srgbClr val="63705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 caisse à outils pour le petit bricolage</a:t>
            </a:r>
          </a:p>
          <a:p>
            <a:pPr marR="0" lvl="0" algn="just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Tx/>
              <a:buChar char="-"/>
              <a:tabLst/>
              <a:defRPr/>
            </a:pPr>
            <a:r>
              <a:rPr lang="fr-FR" sz="2400" b="1" spc="200" dirty="0">
                <a:solidFill>
                  <a:srgbClr val="63705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 tondeuse</a:t>
            </a:r>
          </a:p>
          <a:p>
            <a:pPr marR="0" lvl="0" algn="just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Tx/>
              <a:buChar char="-"/>
              <a:tabLst/>
              <a:defRPr/>
            </a:pPr>
            <a:r>
              <a:rPr lang="fr-FR" sz="2400" b="1" spc="200" dirty="0">
                <a:solidFill>
                  <a:srgbClr val="63705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 débroussailleuse</a:t>
            </a:r>
          </a:p>
          <a:p>
            <a:pPr marR="0" lvl="0" algn="just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Tx/>
              <a:buChar char="-"/>
              <a:tabLst/>
              <a:defRPr/>
            </a:pPr>
            <a:r>
              <a:rPr lang="fr-FR" sz="2400" b="1" spc="200" dirty="0">
                <a:solidFill>
                  <a:srgbClr val="63705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 tenue de travail réglementaire</a:t>
            </a:r>
          </a:p>
          <a:p>
            <a:pPr marR="0" lvl="0" algn="just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Tx/>
              <a:buChar char="-"/>
              <a:tabLst/>
              <a:defRPr/>
            </a:pPr>
            <a:r>
              <a:rPr lang="fr-FR" sz="2400" b="1" spc="200" dirty="0">
                <a:solidFill>
                  <a:srgbClr val="63705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 paire de chaussures de sécurité.</a:t>
            </a:r>
          </a:p>
          <a:p>
            <a:pPr marR="0" lvl="0" algn="just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Tx/>
              <a:buChar char="-"/>
              <a:tabLst/>
              <a:defRPr/>
            </a:pPr>
            <a:endParaRPr lang="fr-FR" sz="2400" b="1" spc="200" dirty="0">
              <a:solidFill>
                <a:srgbClr val="63705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endParaRPr lang="fr-FR" sz="2400" b="1" spc="200" dirty="0">
              <a:solidFill>
                <a:srgbClr val="63705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0283629-80A3-F0F9-CD2A-CA1EAFFBEB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1822" y="3959259"/>
            <a:ext cx="2072820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8126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0A8C0B-5AD9-E71D-9C1E-7E6DD9BA65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433AED-6C77-3365-39A5-1FF742AA4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fr-FR" sz="3600" b="1" i="0" u="none" strike="noStrike" kern="1200" cap="none" spc="-5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Mise en œuvre du projet</a:t>
            </a:r>
            <a:endParaRPr lang="fr-FR" sz="3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971E94A-E9A4-DC4E-AD32-9D7CB52D6B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7008" y="1845734"/>
            <a:ext cx="9948672" cy="4023360"/>
          </a:xfrm>
        </p:spPr>
        <p:txBody>
          <a:bodyPr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lang="fr-FR" sz="2400" b="1" spc="200" dirty="0">
                <a:solidFill>
                  <a:srgbClr val="63705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Ressources humaines affectées au service :</a:t>
            </a:r>
          </a:p>
          <a:p>
            <a:pPr algn="just">
              <a:buClr>
                <a:srgbClr val="E48312"/>
              </a:buClr>
              <a:buFontTx/>
              <a:buChar char="-"/>
              <a:defRPr/>
            </a:pPr>
            <a:r>
              <a:rPr lang="fr-FR" sz="2400" b="1" spc="200" dirty="0">
                <a:solidFill>
                  <a:srgbClr val="63705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400" b="1" spc="2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 agent administratif </a:t>
            </a:r>
            <a:r>
              <a:rPr lang="fr-FR" sz="2400" b="1" spc="200" dirty="0">
                <a:solidFill>
                  <a:srgbClr val="63705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chargé de :</a:t>
            </a:r>
          </a:p>
          <a:p>
            <a:pPr lvl="1" algn="just">
              <a:buClr>
                <a:srgbClr val="E48312"/>
              </a:buClr>
              <a:buFont typeface="Wingdings" panose="05000000000000000000" pitchFamily="2" charset="2"/>
              <a:buChar char="§"/>
              <a:defRPr/>
            </a:pPr>
            <a:r>
              <a:rPr lang="fr-FR" sz="2200" b="1" spc="200" dirty="0">
                <a:solidFill>
                  <a:srgbClr val="63705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l’établissement des devis et des contrats, </a:t>
            </a:r>
          </a:p>
          <a:p>
            <a:pPr lvl="1" algn="just">
              <a:buClr>
                <a:srgbClr val="E48312"/>
              </a:buClr>
              <a:buFont typeface="Wingdings" panose="05000000000000000000" pitchFamily="2" charset="2"/>
              <a:buChar char="§"/>
              <a:defRPr/>
            </a:pPr>
            <a:r>
              <a:rPr lang="fr-FR" sz="2200" b="1" spc="200" dirty="0">
                <a:solidFill>
                  <a:srgbClr val="63705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planification des interventions </a:t>
            </a:r>
          </a:p>
          <a:p>
            <a:pPr lvl="1" algn="just">
              <a:buClr>
                <a:srgbClr val="E48312"/>
              </a:buClr>
              <a:buFont typeface="Wingdings" panose="05000000000000000000" pitchFamily="2" charset="2"/>
              <a:buChar char="§"/>
              <a:defRPr/>
            </a:pPr>
            <a:r>
              <a:rPr lang="fr-FR" sz="2200" b="1" spc="200" dirty="0">
                <a:solidFill>
                  <a:srgbClr val="63705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facturation.</a:t>
            </a:r>
          </a:p>
          <a:p>
            <a:pPr algn="just">
              <a:buClr>
                <a:srgbClr val="E48312"/>
              </a:buClr>
              <a:buFontTx/>
              <a:buChar char="-"/>
              <a:defRPr/>
            </a:pPr>
            <a:r>
              <a:rPr lang="fr-FR" sz="2400" b="1" spc="200" dirty="0">
                <a:solidFill>
                  <a:srgbClr val="63705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400" b="1" spc="200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 agent technique </a:t>
            </a:r>
            <a:r>
              <a:rPr lang="fr-FR" sz="2400" b="1" spc="200" dirty="0">
                <a:solidFill>
                  <a:srgbClr val="63705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chargé de : </a:t>
            </a:r>
          </a:p>
          <a:p>
            <a:pPr lvl="1" algn="just">
              <a:buClr>
                <a:srgbClr val="E48312"/>
              </a:buClr>
              <a:buFont typeface="Wingdings" panose="05000000000000000000" pitchFamily="2" charset="2"/>
              <a:buChar char="§"/>
              <a:defRPr/>
            </a:pPr>
            <a:r>
              <a:rPr lang="fr-FR" sz="2200" b="1" spc="200" dirty="0">
                <a:solidFill>
                  <a:srgbClr val="63705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visite sur site pour la définition des travaux</a:t>
            </a:r>
          </a:p>
          <a:p>
            <a:pPr lvl="1" algn="just">
              <a:buClr>
                <a:srgbClr val="E48312"/>
              </a:buClr>
              <a:buFont typeface="Wingdings" panose="05000000000000000000" pitchFamily="2" charset="2"/>
              <a:buChar char="§"/>
              <a:defRPr/>
            </a:pPr>
            <a:r>
              <a:rPr lang="fr-FR" sz="2200" b="1" spc="200" dirty="0">
                <a:solidFill>
                  <a:srgbClr val="63705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réalisation des travaux</a:t>
            </a:r>
          </a:p>
          <a:p>
            <a:pPr lvl="1" algn="just">
              <a:buClr>
                <a:srgbClr val="E48312"/>
              </a:buClr>
              <a:buFont typeface="Wingdings" panose="05000000000000000000" pitchFamily="2" charset="2"/>
              <a:buChar char="§"/>
              <a:defRPr/>
            </a:pPr>
            <a:r>
              <a:rPr lang="fr-FR" sz="2200" b="1" spc="200" dirty="0">
                <a:solidFill>
                  <a:srgbClr val="63705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l’entretien du matériel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endParaRPr lang="fr-FR" sz="2400" b="1" spc="200" dirty="0">
              <a:solidFill>
                <a:srgbClr val="63705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BF7E264-1BFA-63B9-7E75-8BBCC6392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1822" y="3959259"/>
            <a:ext cx="2072820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5443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DC48F8-3AD9-C13A-F3C9-34CB7E94B9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D94F7B9-EA4E-AE57-CBCF-FF5BC957F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fr-FR" sz="3600" b="1" i="0" u="none" strike="noStrike" kern="1200" cap="none" spc="-5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Communication </a:t>
            </a:r>
            <a:endParaRPr lang="fr-FR" sz="3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CFD9123-361F-908F-CB6E-40BD9817EC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7008" y="1845734"/>
            <a:ext cx="9948672" cy="4023360"/>
          </a:xfrm>
        </p:spPr>
        <p:txBody>
          <a:bodyPr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endParaRPr lang="fr-FR" sz="2400" b="1" spc="200" dirty="0">
              <a:solidFill>
                <a:srgbClr val="63705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Clr>
                <a:srgbClr val="E48312"/>
              </a:buClr>
              <a:buFontTx/>
              <a:buChar char="-"/>
              <a:defRPr/>
            </a:pPr>
            <a:r>
              <a:rPr lang="fr-FR" sz="2400" b="1" spc="200" dirty="0">
                <a:solidFill>
                  <a:srgbClr val="63705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Réalisation d’un flyer </a:t>
            </a: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2887159-8E9A-4B01-E796-7A0A359D78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5286" y="3977547"/>
            <a:ext cx="2072820" cy="2139881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C0CDE954-E8B4-F69C-CC8C-9F1D07571B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4551" y="539588"/>
            <a:ext cx="4458309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0823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D741C519-83F2-FE53-C077-568A2E26AB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72" y="0"/>
            <a:ext cx="6583489" cy="322531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860F2A83-9C1C-B4A0-1543-75FF11EB63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72" y="3310128"/>
            <a:ext cx="6583489" cy="3040749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60F047AB-1447-E567-5BB8-3E97E40BF180}"/>
              </a:ext>
            </a:extLst>
          </p:cNvPr>
          <p:cNvSpPr txBox="1"/>
          <p:nvPr/>
        </p:nvSpPr>
        <p:spPr>
          <a:xfrm>
            <a:off x="7342632" y="1212546"/>
            <a:ext cx="41077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Notre technicien : Nicolas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04B9CFA-717E-9B50-35E4-824DB1D927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6515" y="4001931"/>
            <a:ext cx="2072820" cy="214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358746"/>
      </p:ext>
    </p:extLst>
  </p:cSld>
  <p:clrMapOvr>
    <a:masterClrMapping/>
  </p:clrMapOvr>
</p:sld>
</file>

<file path=ppt/theme/theme1.xml><?xml version="1.0" encoding="utf-8"?>
<a:theme xmlns:a="http://schemas.openxmlformats.org/drawingml/2006/main" name="Rétrospective">
  <a:themeElements>
    <a:clrScheme name="Rétrospectiv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étrospectiv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étrospectiv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164</TotalTime>
  <Words>293</Words>
  <Application>Microsoft Office PowerPoint</Application>
  <PresentationFormat>Grand écran</PresentationFormat>
  <Paragraphs>42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4" baseType="lpstr">
      <vt:lpstr>ADLaM Display</vt:lpstr>
      <vt:lpstr>Calibri</vt:lpstr>
      <vt:lpstr>Calibri Light</vt:lpstr>
      <vt:lpstr>Wingdings</vt:lpstr>
      <vt:lpstr>Rétrospective</vt:lpstr>
      <vt:lpstr>Création d’un service  Petit bricolage / Petit Jardinage</vt:lpstr>
      <vt:lpstr>Contexte du projet</vt:lpstr>
      <vt:lpstr>Objectifs du projet</vt:lpstr>
      <vt:lpstr>Territoire du projet</vt:lpstr>
      <vt:lpstr>Mise en œuvre du projet</vt:lpstr>
      <vt:lpstr>Mise en œuvre du projet</vt:lpstr>
      <vt:lpstr>Mise en œuvre du projet</vt:lpstr>
      <vt:lpstr>Communication 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CIAS Pays de Saint Aulaye</dc:creator>
  <cp:lastModifiedBy>Cdc de St Aulaye</cp:lastModifiedBy>
  <cp:revision>6</cp:revision>
  <dcterms:created xsi:type="dcterms:W3CDTF">2026-03-30T12:03:26Z</dcterms:created>
  <dcterms:modified xsi:type="dcterms:W3CDTF">2026-03-31T15:42:14Z</dcterms:modified>
</cp:coreProperties>
</file>